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  <p:sldMasterId id="2147483813" r:id="rId2"/>
    <p:sldMasterId id="2147483830" r:id="rId3"/>
  </p:sldMasterIdLst>
  <p:notesMasterIdLst>
    <p:notesMasterId r:id="rId20"/>
  </p:notesMasterIdLst>
  <p:sldIdLst>
    <p:sldId id="256" r:id="rId4"/>
    <p:sldId id="271" r:id="rId5"/>
    <p:sldId id="259" r:id="rId6"/>
    <p:sldId id="272" r:id="rId7"/>
    <p:sldId id="273" r:id="rId8"/>
    <p:sldId id="274" r:id="rId9"/>
    <p:sldId id="275" r:id="rId10"/>
    <p:sldId id="277" r:id="rId11"/>
    <p:sldId id="266" r:id="rId12"/>
    <p:sldId id="278" r:id="rId13"/>
    <p:sldId id="279" r:id="rId14"/>
    <p:sldId id="267" r:id="rId15"/>
    <p:sldId id="276" r:id="rId16"/>
    <p:sldId id="280" r:id="rId17"/>
    <p:sldId id="281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9" autoAdjust="0"/>
  </p:normalViewPr>
  <p:slideViewPr>
    <p:cSldViewPr snapToGrid="0">
      <p:cViewPr varScale="1">
        <p:scale>
          <a:sx n="71" d="100"/>
          <a:sy n="71" d="100"/>
        </p:scale>
        <p:origin x="1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27FF-4421-4867-828E-2C47604DFEC0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F4616-7CFE-4CE8-89D2-D1C01F4B57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324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Luty i marzec?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803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22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Czerwiec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204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Czerwiec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494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Połowa lipca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91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Zapewniają cenny pokarm oraz</a:t>
            </a:r>
            <a:r>
              <a:rPr lang="pl-PL" baseline="0" dirty="0"/>
              <a:t> </a:t>
            </a:r>
            <a:r>
              <a:rPr lang="pl-PL" dirty="0"/>
              <a:t>miejsce schronienia dla wielu gatunków</a:t>
            </a:r>
            <a:r>
              <a:rPr lang="pl-PL" baseline="0" dirty="0"/>
              <a:t> </a:t>
            </a:r>
            <a:r>
              <a:rPr lang="pl-PL" dirty="0"/>
              <a:t>ptaków i ssaków (np. dzierzb, drozdów,</a:t>
            </a:r>
            <a:r>
              <a:rPr lang="pl-PL" baseline="0" dirty="0"/>
              <a:t> </a:t>
            </a:r>
            <a:r>
              <a:rPr lang="pl-PL" dirty="0"/>
              <a:t>zajęcy i dzików). Najlepszym miejscem</a:t>
            </a:r>
            <a:r>
              <a:rPr lang="pl-PL" baseline="0" dirty="0"/>
              <a:t> </a:t>
            </a:r>
            <a:r>
              <a:rPr lang="pl-PL" dirty="0"/>
              <a:t>dla krzewów są strefy </a:t>
            </a:r>
            <a:r>
              <a:rPr lang="pl-PL" dirty="0" err="1"/>
              <a:t>ekotonowe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F4616-7CFE-4CE8-89D2-D1C01F4B571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929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96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60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98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277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0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9991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680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55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544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663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06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6315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205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3605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0911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4108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116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8144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5909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300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285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998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1341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953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87918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5876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3034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547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142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253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8328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3052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20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31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45745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825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5936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2976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922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078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9608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40127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2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594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84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276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13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780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016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0240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4D5B-BD8A-458C-96F6-70EF0F9FC439}" type="datetimeFigureOut">
              <a:rPr lang="pl-PL" smtClean="0"/>
              <a:t>2018-12-08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72D9BFE-0934-40B5-A1D8-D3E55BF6D0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1598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600199" y="2700370"/>
            <a:ext cx="10354236" cy="1646302"/>
          </a:xfrm>
        </p:spPr>
        <p:txBody>
          <a:bodyPr/>
          <a:lstStyle/>
          <a:p>
            <a:pPr algn="l"/>
            <a:r>
              <a:rPr lang="pl-PL" sz="4400" b="1" dirty="0"/>
              <a:t>Badania nad mikrorozmnażaniem gatunków ginących na przykładzie śnieżycy karpackiej i szachownicy </a:t>
            </a:r>
            <a:r>
              <a:rPr lang="pl-PL" sz="4400" b="1" dirty="0" err="1"/>
              <a:t>kostkowatej</a:t>
            </a:r>
            <a:endParaRPr lang="pl-PL" sz="48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893849" y="4346672"/>
            <a:ext cx="7766936" cy="1096899"/>
          </a:xfrm>
        </p:spPr>
        <p:txBody>
          <a:bodyPr/>
          <a:lstStyle/>
          <a:p>
            <a:r>
              <a:rPr lang="pl-PL" dirty="0"/>
              <a:t>Rafał Kobak</a:t>
            </a:r>
          </a:p>
        </p:txBody>
      </p:sp>
    </p:spTree>
    <p:extLst>
      <p:ext uri="{BB962C8B-B14F-4D97-AF65-F5344CB8AC3E}">
        <p14:creationId xmlns:p14="http://schemas.microsoft.com/office/powerpoint/2010/main" val="185642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9DF7C-6980-416B-B8C6-FD8D8B239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270000"/>
            <a:ext cx="8100000" cy="540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579717-C9DC-4813-9244-9BA1C86F769F}"/>
              </a:ext>
            </a:extLst>
          </p:cNvPr>
          <p:cNvSpPr txBox="1">
            <a:spLocks/>
          </p:cNvSpPr>
          <p:nvPr/>
        </p:nvSpPr>
        <p:spPr>
          <a:xfrm>
            <a:off x="1366208" y="324008"/>
            <a:ext cx="945958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Szachownica </a:t>
            </a:r>
            <a:r>
              <a:rPr lang="pl-PL" b="1" dirty="0" err="1"/>
              <a:t>kostkowata</a:t>
            </a:r>
            <a:r>
              <a:rPr lang="pl-PL" b="1" dirty="0"/>
              <a:t> II etap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22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C6DD-62F3-4B42-83B5-0C4793AA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407894"/>
            <a:ext cx="11483788" cy="132080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Szachownica </a:t>
            </a:r>
            <a:r>
              <a:rPr lang="pl-PL" b="1" dirty="0" err="1"/>
              <a:t>kostkowata</a:t>
            </a:r>
            <a:r>
              <a:rPr lang="pl-PL" b="1" dirty="0"/>
              <a:t> koniec doświadczenia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DA6BF-9470-4DA9-9353-121E62609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1967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7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B48A2-A1A7-49FF-8E3D-A7851D277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183342"/>
            <a:ext cx="8100000" cy="540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512DC8-6C82-414C-B179-5C8077D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407894"/>
            <a:ext cx="11483788" cy="132080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Zakażenia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75017-23F6-44B5-A42A-164787077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210235"/>
            <a:ext cx="8100000" cy="540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6E5258-7D9B-4872-99D6-CF587B4C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407894"/>
            <a:ext cx="11483788" cy="132080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Zakażenia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9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774-71D6-4E2A-91EB-C1F121547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14384" cy="3880773"/>
          </a:xfrm>
        </p:spPr>
        <p:txBody>
          <a:bodyPr/>
          <a:lstStyle/>
          <a:p>
            <a:r>
              <a:rPr lang="pl-PL" sz="2400" dirty="0"/>
              <a:t>Śnieżyca karpacka: 99 szalek -&gt; ok. 500 </a:t>
            </a:r>
            <a:r>
              <a:rPr lang="pl-PL" sz="2400" dirty="0" err="1"/>
              <a:t>eksplantatów</a:t>
            </a:r>
            <a:endParaRPr lang="pl-PL" sz="2400" dirty="0"/>
          </a:p>
          <a:p>
            <a:pPr lvl="1"/>
            <a:r>
              <a:rPr lang="pl-PL" sz="2000" dirty="0"/>
              <a:t>Ilość regeneratów: 63</a:t>
            </a:r>
          </a:p>
          <a:p>
            <a:pPr lvl="1"/>
            <a:endParaRPr lang="pl-PL" dirty="0"/>
          </a:p>
          <a:p>
            <a:r>
              <a:rPr lang="pl-PL" sz="2400" dirty="0"/>
              <a:t>Szachownica </a:t>
            </a:r>
            <a:r>
              <a:rPr lang="pl-PL" sz="2400" dirty="0" err="1"/>
              <a:t>kostkowata</a:t>
            </a:r>
            <a:r>
              <a:rPr lang="pl-PL" sz="2400" dirty="0"/>
              <a:t>: 59 szalek -&gt; ok. 300 </a:t>
            </a:r>
            <a:r>
              <a:rPr lang="pl-PL" sz="2400" dirty="0" err="1"/>
              <a:t>eksplantatów</a:t>
            </a:r>
            <a:endParaRPr lang="pl-PL" sz="2400" dirty="0"/>
          </a:p>
          <a:p>
            <a:pPr lvl="1"/>
            <a:r>
              <a:rPr lang="pl-PL" sz="2000" dirty="0"/>
              <a:t>Ilość regeneratów: 239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B5AE46-9856-4833-84C0-B8619318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407894"/>
            <a:ext cx="11483788" cy="132080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Wyniki</a:t>
            </a:r>
            <a:br>
              <a:rPr lang="en-US" b="1" dirty="0"/>
            </a:br>
            <a:endParaRPr lang="en-US" dirty="0"/>
          </a:p>
        </p:txBody>
      </p:sp>
      <p:pic>
        <p:nvPicPr>
          <p:cNvPr id="2054" name="Picture 6" descr="Znalezione obrazy dla zapytania results graphic png">
            <a:extLst>
              <a:ext uri="{FF2B5EF4-FFF2-40B4-BE49-F238E27FC236}">
                <a16:creationId xmlns:a16="http://schemas.microsoft.com/office/drawing/2014/main" id="{B63DF56E-97EC-4BD5-9E29-B41476091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858" y="1278862"/>
            <a:ext cx="3657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6BAD-B6B6-4F9C-92DD-38387029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19895"/>
            <a:ext cx="8596668" cy="1320800"/>
          </a:xfrm>
        </p:spPr>
        <p:txBody>
          <a:bodyPr/>
          <a:lstStyle/>
          <a:p>
            <a:pPr algn="ctr"/>
            <a:r>
              <a:rPr lang="pl-PL" b="1" dirty="0"/>
              <a:t>Plan pracy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2511-0414-48D9-B7DF-CD990A7E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30290" cy="3880773"/>
          </a:xfrm>
        </p:spPr>
        <p:txBody>
          <a:bodyPr>
            <a:normAutofit/>
          </a:bodyPr>
          <a:lstStyle/>
          <a:p>
            <a:r>
              <a:rPr lang="pl-PL" sz="2400" dirty="0"/>
              <a:t>1. Wstęp</a:t>
            </a:r>
          </a:p>
          <a:p>
            <a:r>
              <a:rPr lang="pl-PL" sz="2400" dirty="0"/>
              <a:t>2. Przegląd literatury</a:t>
            </a:r>
          </a:p>
          <a:p>
            <a:r>
              <a:rPr lang="pl-PL" sz="2400" dirty="0"/>
              <a:t>3. Materiał wyjściowy i metodyka badań</a:t>
            </a:r>
          </a:p>
          <a:p>
            <a:r>
              <a:rPr lang="pl-PL" sz="2400" dirty="0"/>
              <a:t>4. Wyniki badań </a:t>
            </a:r>
          </a:p>
          <a:p>
            <a:r>
              <a:rPr lang="pl-PL" sz="2400" dirty="0"/>
              <a:t>5. Dyskusja</a:t>
            </a:r>
          </a:p>
          <a:p>
            <a:r>
              <a:rPr lang="pl-PL" sz="2400" dirty="0"/>
              <a:t>6. Wnioski</a:t>
            </a:r>
            <a:endParaRPr lang="en-US" sz="2400" dirty="0"/>
          </a:p>
        </p:txBody>
      </p:sp>
      <p:pic>
        <p:nvPicPr>
          <p:cNvPr id="9218" name="Picture 2" descr="Znalezione obrazy dla zapytania bachelor graphic">
            <a:extLst>
              <a:ext uri="{FF2B5EF4-FFF2-40B4-BE49-F238E27FC236}">
                <a16:creationId xmlns:a16="http://schemas.microsoft.com/office/drawing/2014/main" id="{DF60176E-646E-4B2D-91B0-5F2B87DE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85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857956" y="254753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7706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4B89-F88A-4E87-819F-76C5177C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522" y="377797"/>
            <a:ext cx="8596668" cy="1320800"/>
          </a:xfrm>
        </p:spPr>
        <p:txBody>
          <a:bodyPr/>
          <a:lstStyle/>
          <a:p>
            <a:pPr algn="ctr"/>
            <a:r>
              <a:rPr lang="pl-PL" b="1" dirty="0"/>
              <a:t>Badane gatunki</a:t>
            </a:r>
            <a:endParaRPr lang="en-US" b="1" dirty="0"/>
          </a:p>
        </p:txBody>
      </p:sp>
      <p:pic>
        <p:nvPicPr>
          <p:cNvPr id="1026" name="Picture 2" descr="Znalezione obrazy dla zapytania snieÅ¼yca karpacka">
            <a:extLst>
              <a:ext uri="{FF2B5EF4-FFF2-40B4-BE49-F238E27FC236}">
                <a16:creationId xmlns:a16="http://schemas.microsoft.com/office/drawing/2014/main" id="{EC6F8627-4EB3-455C-80F2-A7E98C38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02" y="1449000"/>
            <a:ext cx="528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szachownica kostkowata">
            <a:extLst>
              <a:ext uri="{FF2B5EF4-FFF2-40B4-BE49-F238E27FC236}">
                <a16:creationId xmlns:a16="http://schemas.microsoft.com/office/drawing/2014/main" id="{BB0B96FE-0DD1-4AF5-99E4-183E0AF3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8" y="2520203"/>
            <a:ext cx="596385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5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D9D79-25D4-4152-BE29-707E1BF95C0F}"/>
              </a:ext>
            </a:extLst>
          </p:cNvPr>
          <p:cNvSpPr txBox="1">
            <a:spLocks/>
          </p:cNvSpPr>
          <p:nvPr/>
        </p:nvSpPr>
        <p:spPr>
          <a:xfrm>
            <a:off x="1943522" y="3777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Materiał wyjściowy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500D8-4309-4488-AE77-6F4EAC7F6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90" y="1080203"/>
            <a:ext cx="3600000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15CB4-4169-413E-9CD3-3004B5AEE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22" y="1698597"/>
            <a:ext cx="5909982" cy="39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D9D79-25D4-4152-BE29-707E1BF95C0F}"/>
              </a:ext>
            </a:extLst>
          </p:cNvPr>
          <p:cNvSpPr txBox="1">
            <a:spLocks/>
          </p:cNvSpPr>
          <p:nvPr/>
        </p:nvSpPr>
        <p:spPr>
          <a:xfrm>
            <a:off x="1943522" y="3777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Doświadczenie – śnieżyca karpacka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A9F6C-AF74-4107-B87F-1562249A6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09" y="1038197"/>
            <a:ext cx="432000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31163-660B-4578-9E04-4BCF3064B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5" y="1038197"/>
            <a:ext cx="432000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F075C8-EC71-4854-9952-106F4C8BE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09" y="3978000"/>
            <a:ext cx="432000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F0E99-0D91-4BCE-A8CD-804D4EAFE8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5" y="3978000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5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D9D79-25D4-4152-BE29-707E1BF95C0F}"/>
              </a:ext>
            </a:extLst>
          </p:cNvPr>
          <p:cNvSpPr txBox="1">
            <a:spLocks/>
          </p:cNvSpPr>
          <p:nvPr/>
        </p:nvSpPr>
        <p:spPr>
          <a:xfrm>
            <a:off x="1366208" y="324008"/>
            <a:ext cx="945958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Śnieżyca karpacka I etap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43624-845B-4708-9186-D8AFEEFF4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55" y="1237129"/>
            <a:ext cx="810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D9D79-25D4-4152-BE29-707E1BF95C0F}"/>
              </a:ext>
            </a:extLst>
          </p:cNvPr>
          <p:cNvSpPr txBox="1">
            <a:spLocks/>
          </p:cNvSpPr>
          <p:nvPr/>
        </p:nvSpPr>
        <p:spPr>
          <a:xfrm>
            <a:off x="1458276" y="365629"/>
            <a:ext cx="956716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Śnieżyca karpacka II etap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4C64E-C4B1-4E82-9667-ECCBF89BB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56" y="1080203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0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C6DD-62F3-4B42-83B5-0C4793AA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407894"/>
            <a:ext cx="11483788" cy="132080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Śnieżyca karpacka koniec doświadczenia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9ED1-CF96-4FA4-A82F-435C9DA16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270000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8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8AFF-72BC-4F22-A1E3-29D13429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75" y="202540"/>
            <a:ext cx="12191501" cy="1320800"/>
          </a:xfrm>
        </p:spPr>
        <p:txBody>
          <a:bodyPr/>
          <a:lstStyle/>
          <a:p>
            <a:r>
              <a:rPr lang="pl-PL" b="1" dirty="0"/>
              <a:t>Szachownica </a:t>
            </a:r>
            <a:r>
              <a:rPr lang="pl-PL" b="1" dirty="0" err="1"/>
              <a:t>kostkowata</a:t>
            </a:r>
            <a:r>
              <a:rPr lang="pl-PL" b="1" dirty="0"/>
              <a:t> – założenie doświadczenia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D7896-2A85-49EB-8FD1-255681854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5" y="862940"/>
            <a:ext cx="4320000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31EE-2A6C-4C22-A907-9BA927EC0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35" y="862940"/>
            <a:ext cx="432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13BF3-9BD0-4ECD-AF07-001CE4BAE9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6" y="3870424"/>
            <a:ext cx="432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B43C8-D9C0-4216-B256-1648221A57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35" y="3870424"/>
            <a:ext cx="432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E0C2D-AE45-4AE1-B1B5-B1EE8958A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2649071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0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C8ED1-DC61-4863-A980-4E2EA509B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102659"/>
            <a:ext cx="8100000" cy="54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93C5F1-6074-49E6-AE21-895E6C5939C5}"/>
              </a:ext>
            </a:extLst>
          </p:cNvPr>
          <p:cNvSpPr txBox="1">
            <a:spLocks/>
          </p:cNvSpPr>
          <p:nvPr/>
        </p:nvSpPr>
        <p:spPr>
          <a:xfrm>
            <a:off x="1366208" y="324008"/>
            <a:ext cx="945958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b="1" dirty="0"/>
              <a:t>Szachownica </a:t>
            </a:r>
            <a:r>
              <a:rPr lang="pl-PL" b="1" dirty="0" err="1"/>
              <a:t>kostkowata</a:t>
            </a:r>
            <a:r>
              <a:rPr lang="pl-PL" b="1" dirty="0"/>
              <a:t> I etap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3487561"/>
      </p:ext>
    </p:extLst>
  </p:cSld>
  <p:clrMapOvr>
    <a:masterClrMapping/>
  </p:clrMapOvr>
</p:sld>
</file>

<file path=ppt/theme/theme1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2_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</TotalTime>
  <Words>155</Words>
  <Application>Microsoft Office PowerPoint</Application>
  <PresentationFormat>Widescreen</PresentationFormat>
  <Paragraphs>39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Faseta</vt:lpstr>
      <vt:lpstr>1_Faseta</vt:lpstr>
      <vt:lpstr>2_Faseta</vt:lpstr>
      <vt:lpstr>Badania nad mikrorozmnażaniem gatunków ginących na przykładzie śnieżycy karpackiej i szachownicy kostkowatej</vt:lpstr>
      <vt:lpstr>Badane gatunki</vt:lpstr>
      <vt:lpstr>PowerPoint Presentation</vt:lpstr>
      <vt:lpstr>PowerPoint Presentation</vt:lpstr>
      <vt:lpstr>PowerPoint Presentation</vt:lpstr>
      <vt:lpstr>PowerPoint Presentation</vt:lpstr>
      <vt:lpstr>Śnieżyca karpacka koniec doświadczenia </vt:lpstr>
      <vt:lpstr>Szachownica kostkowata – założenie doświadczenia</vt:lpstr>
      <vt:lpstr>PowerPoint Presentation</vt:lpstr>
      <vt:lpstr>PowerPoint Presentation</vt:lpstr>
      <vt:lpstr>Szachownica kostkowata koniec doświadczenia </vt:lpstr>
      <vt:lpstr>Zakażenia </vt:lpstr>
      <vt:lpstr>Zakażenia </vt:lpstr>
      <vt:lpstr>Wyniki </vt:lpstr>
      <vt:lpstr>Plan pracy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Rafal</dc:creator>
  <cp:lastModifiedBy>Kobak, Rafal (Nokia - PL/Wroclaw)</cp:lastModifiedBy>
  <cp:revision>29</cp:revision>
  <dcterms:created xsi:type="dcterms:W3CDTF">2018-10-11T20:16:07Z</dcterms:created>
  <dcterms:modified xsi:type="dcterms:W3CDTF">2018-12-08T22:00:01Z</dcterms:modified>
</cp:coreProperties>
</file>